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arlow" panose="00000500000000000000" pitchFamily="2" charset="0"/>
      <p:regular r:id="rId11"/>
      <p:bold r:id="rId12"/>
    </p:embeddedFont>
    <p:embeddedFont>
      <p:font typeface="Barlow Bold" panose="00000800000000000000" pitchFamily="2" charset="0"/>
      <p:bold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6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77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361003"/>
            <a:ext cx="7415927" cy="20574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Streamlining Your Store: Introducing Our Inventory Management System</a:t>
            </a:r>
            <a:endParaRPr lang="en-US" sz="4300" dirty="0"/>
          </a:p>
        </p:txBody>
      </p:sp>
      <p:sp>
        <p:nvSpPr>
          <p:cNvPr id="4" name="Text 1"/>
          <p:cNvSpPr/>
          <p:nvPr/>
        </p:nvSpPr>
        <p:spPr>
          <a:xfrm>
            <a:off x="6350437" y="3788688"/>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Welcome, store owners and managers! We understand the challenges of managing inventory in today's competitive market. That's why we've developed a powerful and user-friendly Inventory Management System tailored to meet your unique needs. This presentation will guide you through the key features and benefits of our system, empowering you to optimize your operations and drive growth.</a:t>
            </a:r>
            <a:endParaRPr lang="en-US" sz="1900" dirty="0"/>
          </a:p>
        </p:txBody>
      </p:sp>
      <p:sp>
        <p:nvSpPr>
          <p:cNvPr id="5" name="Shape 2"/>
          <p:cNvSpPr/>
          <p:nvPr/>
        </p:nvSpPr>
        <p:spPr>
          <a:xfrm>
            <a:off x="6350437" y="6455093"/>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58057" y="6462713"/>
            <a:ext cx="379690" cy="379690"/>
          </a:xfrm>
          <a:prstGeom prst="rect">
            <a:avLst/>
          </a:prstGeom>
        </p:spPr>
      </p:pic>
      <p:sp>
        <p:nvSpPr>
          <p:cNvPr id="7" name="Text 3"/>
          <p:cNvSpPr/>
          <p:nvPr/>
        </p:nvSpPr>
        <p:spPr>
          <a:xfrm>
            <a:off x="6868716" y="6436638"/>
            <a:ext cx="1882616" cy="431959"/>
          </a:xfrm>
          <a:prstGeom prst="rect">
            <a:avLst/>
          </a:prstGeom>
          <a:noFill/>
          <a:ln/>
        </p:spPr>
        <p:txBody>
          <a:bodyPr wrap="none" lIns="0" tIns="0" rIns="0" bIns="0" rtlCol="0" anchor="t"/>
          <a:lstStyle/>
          <a:p>
            <a:pPr marL="0" indent="0" algn="l">
              <a:lnSpc>
                <a:spcPts val="3400"/>
              </a:lnSpc>
              <a:buNone/>
            </a:pPr>
            <a:r>
              <a:rPr lang="en-US" sz="1800" b="1" i="0" u="none" strike="noStrike" dirty="0">
                <a:solidFill>
                  <a:srgbClr val="E0E4E6"/>
                </a:solidFill>
                <a:effectLst/>
                <a:latin typeface="Barlow Bold"/>
              </a:rPr>
              <a:t>by J. Deku, I. Mohammed and J. </a:t>
            </a:r>
            <a:r>
              <a:rPr lang="en-US" sz="1800" b="1" i="0" u="none" strike="noStrike" dirty="0" err="1">
                <a:solidFill>
                  <a:srgbClr val="E0E4E6"/>
                </a:solidFill>
                <a:effectLst/>
                <a:latin typeface="Barlow Bold"/>
              </a:rPr>
              <a:t>Avorgbedor</a:t>
            </a:r>
            <a:r>
              <a:rPr lang="en-US" sz="1800" b="0" i="0" dirty="0">
                <a:solidFill>
                  <a:srgbClr val="000000"/>
                </a:solidFill>
                <a:effectLst/>
                <a:latin typeface="Barlow Bold"/>
              </a:rPr>
              <a:t>​</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924407"/>
            <a:ext cx="129023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The Problem We Solve: Challenges of Manual Inventory</a:t>
            </a:r>
            <a:endParaRPr lang="en-US" sz="4300" dirty="0"/>
          </a:p>
        </p:txBody>
      </p:sp>
      <p:sp>
        <p:nvSpPr>
          <p:cNvPr id="3" name="Text 1"/>
          <p:cNvSpPr/>
          <p:nvPr/>
        </p:nvSpPr>
        <p:spPr>
          <a:xfrm>
            <a:off x="864037" y="3913108"/>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Manual Tracking</a:t>
            </a:r>
            <a:endParaRPr lang="en-US" sz="2150" dirty="0"/>
          </a:p>
        </p:txBody>
      </p:sp>
      <p:sp>
        <p:nvSpPr>
          <p:cNvPr id="4" name="Text 2"/>
          <p:cNvSpPr/>
          <p:nvPr/>
        </p:nvSpPr>
        <p:spPr>
          <a:xfrm>
            <a:off x="864037" y="4502825"/>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Manually tracking inventory is prone to errors, leading to stock shortages, overstocking, and wasted resources. It also makes it difficult to analyze data and make informed decisions.</a:t>
            </a:r>
            <a:endParaRPr lang="en-US" sz="1900" dirty="0"/>
          </a:p>
        </p:txBody>
      </p:sp>
      <p:sp>
        <p:nvSpPr>
          <p:cNvPr id="5" name="Text 3"/>
          <p:cNvSpPr/>
          <p:nvPr/>
        </p:nvSpPr>
        <p:spPr>
          <a:xfrm>
            <a:off x="7623929" y="3913108"/>
            <a:ext cx="3622238"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Time-Consuming Processes</a:t>
            </a:r>
            <a:endParaRPr lang="en-US" sz="2150" dirty="0"/>
          </a:p>
        </p:txBody>
      </p:sp>
      <p:sp>
        <p:nvSpPr>
          <p:cNvPr id="6" name="Text 4"/>
          <p:cNvSpPr/>
          <p:nvPr/>
        </p:nvSpPr>
        <p:spPr>
          <a:xfrm>
            <a:off x="7623929" y="4502825"/>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Maintaining sales and purchase records manually can be time-consuming and tedious, impacting staff productivity and hindering efficiency.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790" y="961668"/>
            <a:ext cx="7546419" cy="1268016"/>
          </a:xfrm>
          <a:prstGeom prst="rect">
            <a:avLst/>
          </a:prstGeom>
          <a:noFill/>
          <a:ln/>
        </p:spPr>
        <p:txBody>
          <a:bodyPr wrap="squar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Our Solution: A User-Friendly Inventory Management System</a:t>
            </a:r>
            <a:endParaRPr lang="en-US" sz="3950" dirty="0"/>
          </a:p>
        </p:txBody>
      </p:sp>
      <p:sp>
        <p:nvSpPr>
          <p:cNvPr id="4" name="Shape 1"/>
          <p:cNvSpPr/>
          <p:nvPr/>
        </p:nvSpPr>
        <p:spPr>
          <a:xfrm>
            <a:off x="798790" y="2571988"/>
            <a:ext cx="3659148" cy="2781657"/>
          </a:xfrm>
          <a:prstGeom prst="roundRect">
            <a:avLst>
              <a:gd name="adj" fmla="val 12308"/>
            </a:avLst>
          </a:prstGeom>
          <a:solidFill>
            <a:srgbClr val="0A081B"/>
          </a:solidFill>
          <a:ln w="22860">
            <a:solidFill>
              <a:srgbClr val="16FFBB"/>
            </a:solidFill>
            <a:prstDash val="solid"/>
          </a:ln>
        </p:spPr>
      </p:sp>
      <p:sp>
        <p:nvSpPr>
          <p:cNvPr id="5" name="Text 2"/>
          <p:cNvSpPr/>
          <p:nvPr/>
        </p:nvSpPr>
        <p:spPr>
          <a:xfrm>
            <a:off x="1049774" y="2822972"/>
            <a:ext cx="2535912" cy="316944"/>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Automation</a:t>
            </a:r>
            <a:endParaRPr lang="en-US" sz="1950" dirty="0"/>
          </a:p>
        </p:txBody>
      </p:sp>
      <p:sp>
        <p:nvSpPr>
          <p:cNvPr id="6" name="Text 3"/>
          <p:cNvSpPr/>
          <p:nvPr/>
        </p:nvSpPr>
        <p:spPr>
          <a:xfrm>
            <a:off x="1049774" y="3276838"/>
            <a:ext cx="3157180" cy="1825823"/>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Our system automatically updates inventory levels with every transaction, eliminating the risk of manual errors and ensuring real-time accuracy.</a:t>
            </a:r>
            <a:endParaRPr lang="en-US" sz="1750" dirty="0"/>
          </a:p>
        </p:txBody>
      </p:sp>
      <p:sp>
        <p:nvSpPr>
          <p:cNvPr id="7" name="Shape 4"/>
          <p:cNvSpPr/>
          <p:nvPr/>
        </p:nvSpPr>
        <p:spPr>
          <a:xfrm>
            <a:off x="4686062" y="2571988"/>
            <a:ext cx="3659148" cy="2781657"/>
          </a:xfrm>
          <a:prstGeom prst="roundRect">
            <a:avLst>
              <a:gd name="adj" fmla="val 12308"/>
            </a:avLst>
          </a:prstGeom>
          <a:solidFill>
            <a:srgbClr val="0A081B"/>
          </a:solidFill>
          <a:ln w="22860">
            <a:solidFill>
              <a:srgbClr val="29DDDA"/>
            </a:solidFill>
            <a:prstDash val="solid"/>
          </a:ln>
        </p:spPr>
      </p:sp>
      <p:sp>
        <p:nvSpPr>
          <p:cNvPr id="8" name="Text 5"/>
          <p:cNvSpPr/>
          <p:nvPr/>
        </p:nvSpPr>
        <p:spPr>
          <a:xfrm>
            <a:off x="4937046" y="2822972"/>
            <a:ext cx="2535912" cy="316944"/>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Efficiency</a:t>
            </a:r>
            <a:endParaRPr lang="en-US" sz="1950" dirty="0"/>
          </a:p>
        </p:txBody>
      </p:sp>
      <p:sp>
        <p:nvSpPr>
          <p:cNvPr id="9" name="Text 6"/>
          <p:cNvSpPr/>
          <p:nvPr/>
        </p:nvSpPr>
        <p:spPr>
          <a:xfrm>
            <a:off x="4937046" y="3276838"/>
            <a:ext cx="3157180" cy="1825823"/>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Data entry is simplified using product codes, retrieving relevant details automatically and speeding up processing times.</a:t>
            </a:r>
            <a:endParaRPr lang="en-US" sz="1750" dirty="0"/>
          </a:p>
        </p:txBody>
      </p:sp>
      <p:sp>
        <p:nvSpPr>
          <p:cNvPr id="10" name="Shape 7"/>
          <p:cNvSpPr/>
          <p:nvPr/>
        </p:nvSpPr>
        <p:spPr>
          <a:xfrm>
            <a:off x="798790" y="5581769"/>
            <a:ext cx="7546419" cy="1686163"/>
          </a:xfrm>
          <a:prstGeom prst="roundRect">
            <a:avLst>
              <a:gd name="adj" fmla="val 20304"/>
            </a:avLst>
          </a:prstGeom>
          <a:solidFill>
            <a:srgbClr val="0A081B"/>
          </a:solidFill>
          <a:ln w="22860">
            <a:solidFill>
              <a:srgbClr val="37A7E7"/>
            </a:solidFill>
            <a:prstDash val="solid"/>
          </a:ln>
        </p:spPr>
      </p:sp>
      <p:sp>
        <p:nvSpPr>
          <p:cNvPr id="11" name="Text 8"/>
          <p:cNvSpPr/>
          <p:nvPr/>
        </p:nvSpPr>
        <p:spPr>
          <a:xfrm>
            <a:off x="1049774" y="5832753"/>
            <a:ext cx="2535912" cy="316944"/>
          </a:xfrm>
          <a:prstGeom prst="rect">
            <a:avLst/>
          </a:prstGeom>
          <a:noFill/>
          <a:ln/>
        </p:spPr>
        <p:txBody>
          <a:bodyPr wrap="none" lIns="0" tIns="0" rIns="0" bIns="0" rtlCol="0" anchor="t"/>
          <a:lstStyle/>
          <a:p>
            <a:pPr marL="0" indent="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Real-Time Insights</a:t>
            </a:r>
            <a:endParaRPr lang="en-US" sz="1950" dirty="0"/>
          </a:p>
        </p:txBody>
      </p:sp>
      <p:sp>
        <p:nvSpPr>
          <p:cNvPr id="12" name="Text 9"/>
          <p:cNvSpPr/>
          <p:nvPr/>
        </p:nvSpPr>
        <p:spPr>
          <a:xfrm>
            <a:off x="1049774" y="6286619"/>
            <a:ext cx="7044452" cy="730329"/>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Gain real-time visibility into stock levels, transaction details, and sales performance, enabling data-driven decision-making.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97600"/>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Features: Empowering Your Operations</a:t>
            </a:r>
            <a:endParaRPr lang="en-US" sz="4300" dirty="0"/>
          </a:p>
        </p:txBody>
      </p:sp>
      <p:sp>
        <p:nvSpPr>
          <p:cNvPr id="4" name="Shape 1"/>
          <p:cNvSpPr/>
          <p:nvPr/>
        </p:nvSpPr>
        <p:spPr>
          <a:xfrm>
            <a:off x="864037" y="2817138"/>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070491" y="2930247"/>
            <a:ext cx="1423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1666280" y="2817138"/>
            <a:ext cx="2782372" cy="685800"/>
          </a:xfrm>
          <a:prstGeom prst="rect">
            <a:avLst/>
          </a:prstGeom>
          <a:noFill/>
          <a:ln/>
        </p:spPr>
        <p:txBody>
          <a:bodyPr wrap="squar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Inventory Management</a:t>
            </a:r>
            <a:endParaRPr lang="en-US" sz="2150" dirty="0"/>
          </a:p>
        </p:txBody>
      </p:sp>
      <p:sp>
        <p:nvSpPr>
          <p:cNvPr id="7" name="Text 4"/>
          <p:cNvSpPr/>
          <p:nvPr/>
        </p:nvSpPr>
        <p:spPr>
          <a:xfrm>
            <a:off x="1666280" y="3651052"/>
            <a:ext cx="2782372"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Easily manage stock levels, track product movements, and receive alerts for low inventory.</a:t>
            </a:r>
            <a:endParaRPr lang="en-US" sz="1900" dirty="0"/>
          </a:p>
        </p:txBody>
      </p:sp>
      <p:sp>
        <p:nvSpPr>
          <p:cNvPr id="8" name="Shape 5"/>
          <p:cNvSpPr/>
          <p:nvPr/>
        </p:nvSpPr>
        <p:spPr>
          <a:xfrm>
            <a:off x="4695468" y="2817138"/>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4881682" y="2930247"/>
            <a:ext cx="182999"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5497711" y="2817138"/>
            <a:ext cx="2782372" cy="685800"/>
          </a:xfrm>
          <a:prstGeom prst="rect">
            <a:avLst/>
          </a:prstGeom>
          <a:noFill/>
          <a:ln/>
        </p:spPr>
        <p:txBody>
          <a:bodyPr wrap="squar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Transaction Management</a:t>
            </a:r>
            <a:endParaRPr lang="en-US" sz="2150" dirty="0"/>
          </a:p>
        </p:txBody>
      </p:sp>
      <p:sp>
        <p:nvSpPr>
          <p:cNvPr id="11" name="Text 8"/>
          <p:cNvSpPr/>
          <p:nvPr/>
        </p:nvSpPr>
        <p:spPr>
          <a:xfrm>
            <a:off x="5497711" y="3651052"/>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Record and track sales and purchase transactions, providing detailed reports for analysis.</a:t>
            </a:r>
            <a:endParaRPr lang="en-US" sz="1900" dirty="0"/>
          </a:p>
        </p:txBody>
      </p:sp>
      <p:sp>
        <p:nvSpPr>
          <p:cNvPr id="12" name="Shape 9"/>
          <p:cNvSpPr/>
          <p:nvPr/>
        </p:nvSpPr>
        <p:spPr>
          <a:xfrm>
            <a:off x="864037" y="6150769"/>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1045369" y="6263878"/>
            <a:ext cx="192762" cy="329208"/>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1666280" y="6150769"/>
            <a:ext cx="353949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 Roles and Permissions</a:t>
            </a:r>
            <a:endParaRPr lang="en-US" sz="2150" dirty="0"/>
          </a:p>
        </p:txBody>
      </p:sp>
      <p:sp>
        <p:nvSpPr>
          <p:cNvPr id="15" name="Text 12"/>
          <p:cNvSpPr/>
          <p:nvPr/>
        </p:nvSpPr>
        <p:spPr>
          <a:xfrm>
            <a:off x="1666280" y="6641783"/>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Implement granular access controls for different user roles, ensuring data security and accountability.</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33274"/>
            <a:ext cx="7415927" cy="20574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Administrative Features: Enhanced Control and Visibility</a:t>
            </a:r>
            <a:endParaRPr lang="en-US" sz="4300" dirty="0"/>
          </a:p>
        </p:txBody>
      </p:sp>
      <p:pic>
        <p:nvPicPr>
          <p:cNvPr id="4" name="Image 1" descr="preencoded.png"/>
          <p:cNvPicPr>
            <a:picLocks noChangeAspect="1"/>
          </p:cNvPicPr>
          <p:nvPr/>
        </p:nvPicPr>
        <p:blipFill>
          <a:blip r:embed="rId4"/>
          <a:stretch>
            <a:fillRect/>
          </a:stretch>
        </p:blipFill>
        <p:spPr>
          <a:xfrm>
            <a:off x="6350437" y="3860959"/>
            <a:ext cx="617220" cy="617220"/>
          </a:xfrm>
          <a:prstGeom prst="rect">
            <a:avLst/>
          </a:prstGeom>
        </p:spPr>
      </p:pic>
      <p:sp>
        <p:nvSpPr>
          <p:cNvPr id="5" name="Text 1"/>
          <p:cNvSpPr/>
          <p:nvPr/>
        </p:nvSpPr>
        <p:spPr>
          <a:xfrm>
            <a:off x="6350437" y="472499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 Management</a:t>
            </a:r>
            <a:endParaRPr lang="en-US" sz="2150" dirty="0"/>
          </a:p>
        </p:txBody>
      </p:sp>
      <p:sp>
        <p:nvSpPr>
          <p:cNvPr id="6" name="Text 2"/>
          <p:cNvSpPr/>
          <p:nvPr/>
        </p:nvSpPr>
        <p:spPr>
          <a:xfrm>
            <a:off x="6350437" y="5216009"/>
            <a:ext cx="3522821"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Administrators can add, edit, and delete users, assign roles, and manage permissions.</a:t>
            </a:r>
            <a:endParaRPr lang="en-US" sz="1900" dirty="0"/>
          </a:p>
        </p:txBody>
      </p:sp>
      <p:pic>
        <p:nvPicPr>
          <p:cNvPr id="7" name="Image 2" descr="preencoded.png"/>
          <p:cNvPicPr>
            <a:picLocks noChangeAspect="1"/>
          </p:cNvPicPr>
          <p:nvPr/>
        </p:nvPicPr>
        <p:blipFill>
          <a:blip r:embed="rId5"/>
          <a:stretch>
            <a:fillRect/>
          </a:stretch>
        </p:blipFill>
        <p:spPr>
          <a:xfrm>
            <a:off x="10243542" y="3860959"/>
            <a:ext cx="617220" cy="617220"/>
          </a:xfrm>
          <a:prstGeom prst="rect">
            <a:avLst/>
          </a:prstGeom>
        </p:spPr>
      </p:pic>
      <p:sp>
        <p:nvSpPr>
          <p:cNvPr id="8" name="Text 3"/>
          <p:cNvSpPr/>
          <p:nvPr/>
        </p:nvSpPr>
        <p:spPr>
          <a:xfrm>
            <a:off x="10243542" y="4724995"/>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 Logs</a:t>
            </a:r>
            <a:endParaRPr lang="en-US" sz="2150" dirty="0"/>
          </a:p>
        </p:txBody>
      </p:sp>
      <p:sp>
        <p:nvSpPr>
          <p:cNvPr id="9" name="Text 4"/>
          <p:cNvSpPr/>
          <p:nvPr/>
        </p:nvSpPr>
        <p:spPr>
          <a:xfrm>
            <a:off x="10243542" y="5216009"/>
            <a:ext cx="3522821" cy="158019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Maintain a detailed log of user activities, including login and logout times, for enhanced accountability and security.</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65252"/>
          </a:xfrm>
          <a:prstGeom prst="rect">
            <a:avLst/>
          </a:prstGeom>
        </p:spPr>
      </p:pic>
      <p:sp>
        <p:nvSpPr>
          <p:cNvPr id="3" name="Text 0"/>
          <p:cNvSpPr/>
          <p:nvPr/>
        </p:nvSpPr>
        <p:spPr>
          <a:xfrm>
            <a:off x="830223" y="3619500"/>
            <a:ext cx="11651099" cy="659011"/>
          </a:xfrm>
          <a:prstGeom prst="rect">
            <a:avLst/>
          </a:prstGeom>
          <a:noFill/>
          <a:ln/>
        </p:spPr>
        <p:txBody>
          <a:bodyPr wrap="none" lIns="0" tIns="0" rIns="0" bIns="0" rtlCol="0" anchor="t"/>
          <a:lstStyle/>
          <a:p>
            <a:pPr marL="0" indent="0">
              <a:lnSpc>
                <a:spcPts val="5150"/>
              </a:lnSpc>
              <a:buNone/>
            </a:pPr>
            <a:r>
              <a:rPr lang="en-US" sz="4150" b="1" dirty="0">
                <a:solidFill>
                  <a:srgbClr val="F0FCFF"/>
                </a:solidFill>
                <a:latin typeface="Spline Sans Bold" pitchFamily="34" charset="0"/>
                <a:ea typeface="Spline Sans Bold" pitchFamily="34" charset="-122"/>
                <a:cs typeface="Spline Sans Bold" pitchFamily="34" charset="-120"/>
              </a:rPr>
              <a:t>Streamlined Sales Process: Boosting Efficiency</a:t>
            </a:r>
            <a:endParaRPr lang="en-US" sz="4150" dirty="0"/>
          </a:p>
        </p:txBody>
      </p:sp>
      <p:sp>
        <p:nvSpPr>
          <p:cNvPr id="4" name="Shape 1"/>
          <p:cNvSpPr/>
          <p:nvPr/>
        </p:nvSpPr>
        <p:spPr>
          <a:xfrm>
            <a:off x="830223" y="4990028"/>
            <a:ext cx="12969954" cy="30480"/>
          </a:xfrm>
          <a:prstGeom prst="roundRect">
            <a:avLst>
              <a:gd name="adj" fmla="val 1167438"/>
            </a:avLst>
          </a:prstGeom>
          <a:solidFill>
            <a:srgbClr val="FFFFFF">
              <a:alpha val="24000"/>
            </a:srgbClr>
          </a:solidFill>
          <a:ln/>
        </p:spPr>
      </p:sp>
      <p:sp>
        <p:nvSpPr>
          <p:cNvPr id="5" name="Shape 2"/>
          <p:cNvSpPr/>
          <p:nvPr/>
        </p:nvSpPr>
        <p:spPr>
          <a:xfrm>
            <a:off x="2897505" y="4990028"/>
            <a:ext cx="30480" cy="830223"/>
          </a:xfrm>
          <a:prstGeom prst="roundRect">
            <a:avLst>
              <a:gd name="adj" fmla="val 1167438"/>
            </a:avLst>
          </a:prstGeom>
          <a:solidFill>
            <a:srgbClr val="16FFBB"/>
          </a:solidFill>
          <a:ln/>
        </p:spPr>
      </p:sp>
      <p:sp>
        <p:nvSpPr>
          <p:cNvPr id="6" name="Shape 3"/>
          <p:cNvSpPr/>
          <p:nvPr/>
        </p:nvSpPr>
        <p:spPr>
          <a:xfrm>
            <a:off x="2645926" y="4723209"/>
            <a:ext cx="533638" cy="533638"/>
          </a:xfrm>
          <a:prstGeom prst="roundRect">
            <a:avLst>
              <a:gd name="adj" fmla="val 66681"/>
            </a:avLst>
          </a:prstGeom>
          <a:solidFill>
            <a:srgbClr val="0A081B"/>
          </a:solidFill>
          <a:ln w="22860">
            <a:solidFill>
              <a:srgbClr val="16FFBB"/>
            </a:solidFill>
            <a:prstDash val="solid"/>
          </a:ln>
        </p:spPr>
      </p:sp>
      <p:sp>
        <p:nvSpPr>
          <p:cNvPr id="7" name="Text 4"/>
          <p:cNvSpPr/>
          <p:nvPr/>
        </p:nvSpPr>
        <p:spPr>
          <a:xfrm>
            <a:off x="2844284" y="4831794"/>
            <a:ext cx="136803" cy="316349"/>
          </a:xfrm>
          <a:prstGeom prst="rect">
            <a:avLst/>
          </a:prstGeom>
          <a:noFill/>
          <a:ln/>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1</a:t>
            </a:r>
            <a:endParaRPr lang="en-US" sz="2450" dirty="0"/>
          </a:p>
        </p:txBody>
      </p:sp>
      <p:sp>
        <p:nvSpPr>
          <p:cNvPr id="8" name="Text 5"/>
          <p:cNvSpPr/>
          <p:nvPr/>
        </p:nvSpPr>
        <p:spPr>
          <a:xfrm>
            <a:off x="1067395" y="6057424"/>
            <a:ext cx="3690818" cy="1517809"/>
          </a:xfrm>
          <a:prstGeom prst="rect">
            <a:avLst/>
          </a:prstGeom>
          <a:noFill/>
          <a:ln/>
        </p:spPr>
        <p:txBody>
          <a:bodyPr wrap="square" lIns="0" tIns="0" rIns="0" bIns="0" rtlCol="0" anchor="t"/>
          <a:lstStyle/>
          <a:p>
            <a:pPr marL="0" indent="0" algn="ctr">
              <a:lnSpc>
                <a:spcPts val="2950"/>
              </a:lnSpc>
              <a:buNone/>
            </a:pPr>
            <a:r>
              <a:rPr lang="en-US" sz="1850" dirty="0">
                <a:solidFill>
                  <a:srgbClr val="E0E4E6"/>
                </a:solidFill>
                <a:latin typeface="Barlow" pitchFamily="34" charset="0"/>
                <a:ea typeface="Barlow" pitchFamily="34" charset="-122"/>
                <a:cs typeface="Barlow" pitchFamily="34" charset="-120"/>
              </a:rPr>
              <a:t>Enter product codes to retrieve relevant details, including pricing, quantity, and availability, automatically.</a:t>
            </a:r>
            <a:endParaRPr lang="en-US" sz="1850" dirty="0"/>
          </a:p>
        </p:txBody>
      </p:sp>
      <p:sp>
        <p:nvSpPr>
          <p:cNvPr id="9" name="Shape 6"/>
          <p:cNvSpPr/>
          <p:nvPr/>
        </p:nvSpPr>
        <p:spPr>
          <a:xfrm>
            <a:off x="7299841" y="4990028"/>
            <a:ext cx="30480" cy="830223"/>
          </a:xfrm>
          <a:prstGeom prst="roundRect">
            <a:avLst>
              <a:gd name="adj" fmla="val 1167438"/>
            </a:avLst>
          </a:prstGeom>
          <a:solidFill>
            <a:srgbClr val="29DDDA"/>
          </a:solidFill>
          <a:ln/>
        </p:spPr>
      </p:sp>
      <p:sp>
        <p:nvSpPr>
          <p:cNvPr id="10" name="Shape 7"/>
          <p:cNvSpPr/>
          <p:nvPr/>
        </p:nvSpPr>
        <p:spPr>
          <a:xfrm>
            <a:off x="7048262" y="4723209"/>
            <a:ext cx="533638" cy="533638"/>
          </a:xfrm>
          <a:prstGeom prst="roundRect">
            <a:avLst>
              <a:gd name="adj" fmla="val 66681"/>
            </a:avLst>
          </a:prstGeom>
          <a:solidFill>
            <a:srgbClr val="0A081B"/>
          </a:solidFill>
          <a:ln w="22860">
            <a:solidFill>
              <a:srgbClr val="29DDDA"/>
            </a:solidFill>
            <a:prstDash val="solid"/>
          </a:ln>
        </p:spPr>
      </p:sp>
      <p:sp>
        <p:nvSpPr>
          <p:cNvPr id="11" name="Text 8"/>
          <p:cNvSpPr/>
          <p:nvPr/>
        </p:nvSpPr>
        <p:spPr>
          <a:xfrm>
            <a:off x="7227094" y="4831794"/>
            <a:ext cx="175855" cy="316349"/>
          </a:xfrm>
          <a:prstGeom prst="rect">
            <a:avLst/>
          </a:prstGeom>
          <a:noFill/>
          <a:ln/>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2</a:t>
            </a:r>
            <a:endParaRPr lang="en-US" sz="2450" dirty="0"/>
          </a:p>
        </p:txBody>
      </p:sp>
      <p:sp>
        <p:nvSpPr>
          <p:cNvPr id="12" name="Text 9"/>
          <p:cNvSpPr/>
          <p:nvPr/>
        </p:nvSpPr>
        <p:spPr>
          <a:xfrm>
            <a:off x="5469731" y="6057424"/>
            <a:ext cx="3690818" cy="1138357"/>
          </a:xfrm>
          <a:prstGeom prst="rect">
            <a:avLst/>
          </a:prstGeom>
          <a:noFill/>
          <a:ln/>
        </p:spPr>
        <p:txBody>
          <a:bodyPr wrap="square" lIns="0" tIns="0" rIns="0" bIns="0" rtlCol="0" anchor="t"/>
          <a:lstStyle/>
          <a:p>
            <a:pPr marL="0" indent="0" algn="ctr">
              <a:lnSpc>
                <a:spcPts val="2950"/>
              </a:lnSpc>
              <a:buNone/>
            </a:pPr>
            <a:r>
              <a:rPr lang="en-US" sz="1850" dirty="0">
                <a:solidFill>
                  <a:srgbClr val="E0E4E6"/>
                </a:solidFill>
                <a:latin typeface="Barlow" pitchFamily="34" charset="0"/>
                <a:ea typeface="Barlow" pitchFamily="34" charset="-122"/>
                <a:cs typeface="Barlow" pitchFamily="34" charset="-120"/>
              </a:rPr>
              <a:t>Process sales quickly and accurately, minimizing errors and improving customer satisfaction.</a:t>
            </a:r>
            <a:endParaRPr lang="en-US" sz="1850" dirty="0"/>
          </a:p>
        </p:txBody>
      </p:sp>
      <p:sp>
        <p:nvSpPr>
          <p:cNvPr id="13" name="Shape 10"/>
          <p:cNvSpPr/>
          <p:nvPr/>
        </p:nvSpPr>
        <p:spPr>
          <a:xfrm>
            <a:off x="11702177" y="4990028"/>
            <a:ext cx="30480" cy="830223"/>
          </a:xfrm>
          <a:prstGeom prst="roundRect">
            <a:avLst>
              <a:gd name="adj" fmla="val 1167438"/>
            </a:avLst>
          </a:prstGeom>
          <a:solidFill>
            <a:srgbClr val="37A7E7"/>
          </a:solidFill>
          <a:ln/>
        </p:spPr>
      </p:sp>
      <p:sp>
        <p:nvSpPr>
          <p:cNvPr id="14" name="Shape 11"/>
          <p:cNvSpPr/>
          <p:nvPr/>
        </p:nvSpPr>
        <p:spPr>
          <a:xfrm>
            <a:off x="11450598" y="4723209"/>
            <a:ext cx="533638" cy="533638"/>
          </a:xfrm>
          <a:prstGeom prst="roundRect">
            <a:avLst>
              <a:gd name="adj" fmla="val 66681"/>
            </a:avLst>
          </a:prstGeom>
          <a:solidFill>
            <a:srgbClr val="0A081B"/>
          </a:solidFill>
          <a:ln w="22860">
            <a:solidFill>
              <a:srgbClr val="37A7E7"/>
            </a:solidFill>
            <a:prstDash val="solid"/>
          </a:ln>
        </p:spPr>
      </p:sp>
      <p:sp>
        <p:nvSpPr>
          <p:cNvPr id="15" name="Text 12"/>
          <p:cNvSpPr/>
          <p:nvPr/>
        </p:nvSpPr>
        <p:spPr>
          <a:xfrm>
            <a:off x="11624786" y="4831794"/>
            <a:ext cx="185261" cy="316349"/>
          </a:xfrm>
          <a:prstGeom prst="rect">
            <a:avLst/>
          </a:prstGeom>
          <a:noFill/>
          <a:ln/>
        </p:spPr>
        <p:txBody>
          <a:bodyPr wrap="none" lIns="0" tIns="0" rIns="0" bIns="0" rtlCol="0" anchor="t"/>
          <a:lstStyle/>
          <a:p>
            <a:pPr marL="0" indent="0" algn="ctr">
              <a:lnSpc>
                <a:spcPts val="2450"/>
              </a:lnSpc>
              <a:buNone/>
            </a:pPr>
            <a:r>
              <a:rPr lang="en-US" sz="2450" b="1" dirty="0">
                <a:solidFill>
                  <a:srgbClr val="E0E4E6"/>
                </a:solidFill>
                <a:latin typeface="Spline Sans Bold" pitchFamily="34" charset="0"/>
                <a:ea typeface="Spline Sans Bold" pitchFamily="34" charset="-122"/>
                <a:cs typeface="Spline Sans Bold" pitchFamily="34" charset="-120"/>
              </a:rPr>
              <a:t>3</a:t>
            </a:r>
            <a:endParaRPr lang="en-US" sz="2450" dirty="0"/>
          </a:p>
        </p:txBody>
      </p:sp>
      <p:sp>
        <p:nvSpPr>
          <p:cNvPr id="16" name="Text 13"/>
          <p:cNvSpPr/>
          <p:nvPr/>
        </p:nvSpPr>
        <p:spPr>
          <a:xfrm>
            <a:off x="9872067" y="6057424"/>
            <a:ext cx="3690818" cy="1138357"/>
          </a:xfrm>
          <a:prstGeom prst="rect">
            <a:avLst/>
          </a:prstGeom>
          <a:noFill/>
          <a:ln/>
        </p:spPr>
        <p:txBody>
          <a:bodyPr wrap="square" lIns="0" tIns="0" rIns="0" bIns="0" rtlCol="0" anchor="t"/>
          <a:lstStyle/>
          <a:p>
            <a:pPr marL="0" indent="0" algn="ctr">
              <a:lnSpc>
                <a:spcPts val="2950"/>
              </a:lnSpc>
              <a:buNone/>
            </a:pPr>
            <a:r>
              <a:rPr lang="en-US" sz="1850" dirty="0">
                <a:solidFill>
                  <a:srgbClr val="E0E4E6"/>
                </a:solidFill>
                <a:latin typeface="Barlow" pitchFamily="34" charset="0"/>
                <a:ea typeface="Barlow" pitchFamily="34" charset="-122"/>
                <a:cs typeface="Barlow" pitchFamily="34" charset="-120"/>
              </a:rPr>
              <a:t>Generate receipts and track sales data for comprehensive reporting and analysis.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390" y="764738"/>
            <a:ext cx="7220545" cy="512921"/>
          </a:xfrm>
          <a:prstGeom prst="rect">
            <a:avLst/>
          </a:prstGeom>
          <a:noFill/>
          <a:ln/>
        </p:spPr>
        <p:txBody>
          <a:bodyPr wrap="none" lIns="0" tIns="0" rIns="0" bIns="0" rtlCol="0" anchor="t"/>
          <a:lstStyle/>
          <a:p>
            <a:pPr marL="0" indent="0">
              <a:lnSpc>
                <a:spcPts val="4000"/>
              </a:lnSpc>
              <a:buNone/>
            </a:pPr>
            <a:r>
              <a:rPr lang="en-US" sz="3200" b="1" dirty="0">
                <a:solidFill>
                  <a:srgbClr val="F0FCFF"/>
                </a:solidFill>
                <a:latin typeface="Spline Sans Bold" pitchFamily="34" charset="0"/>
                <a:ea typeface="Spline Sans Bold" pitchFamily="34" charset="-122"/>
                <a:cs typeface="Spline Sans Bold" pitchFamily="34" charset="-120"/>
              </a:rPr>
              <a:t>Benefits: Transforming Your Business</a:t>
            </a:r>
            <a:endParaRPr lang="en-US" sz="3200" dirty="0"/>
          </a:p>
        </p:txBody>
      </p:sp>
      <p:pic>
        <p:nvPicPr>
          <p:cNvPr id="4" name="Image 1" descr="preencoded.png"/>
          <p:cNvPicPr>
            <a:picLocks noChangeAspect="1"/>
          </p:cNvPicPr>
          <p:nvPr/>
        </p:nvPicPr>
        <p:blipFill>
          <a:blip r:embed="rId4"/>
          <a:stretch>
            <a:fillRect/>
          </a:stretch>
        </p:blipFill>
        <p:spPr>
          <a:xfrm>
            <a:off x="646390" y="1554599"/>
            <a:ext cx="923449" cy="1477566"/>
          </a:xfrm>
          <a:prstGeom prst="rect">
            <a:avLst/>
          </a:prstGeom>
        </p:spPr>
      </p:pic>
      <p:sp>
        <p:nvSpPr>
          <p:cNvPr id="5" name="Text 1"/>
          <p:cNvSpPr/>
          <p:nvPr/>
        </p:nvSpPr>
        <p:spPr>
          <a:xfrm>
            <a:off x="1846778" y="1739265"/>
            <a:ext cx="2052161" cy="25658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Increased Efficiency</a:t>
            </a:r>
            <a:endParaRPr lang="en-US" sz="1600" dirty="0"/>
          </a:p>
        </p:txBody>
      </p:sp>
      <p:sp>
        <p:nvSpPr>
          <p:cNvPr id="6" name="Text 2"/>
          <p:cNvSpPr/>
          <p:nvPr/>
        </p:nvSpPr>
        <p:spPr>
          <a:xfrm>
            <a:off x="1846778" y="2106573"/>
            <a:ext cx="6650831" cy="295394"/>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Automate processes, streamline operations, and free up staff time for other tasks.</a:t>
            </a:r>
            <a:endParaRPr lang="en-US" sz="1450" dirty="0"/>
          </a:p>
        </p:txBody>
      </p:sp>
      <p:pic>
        <p:nvPicPr>
          <p:cNvPr id="7" name="Image 2" descr="preencoded.png"/>
          <p:cNvPicPr>
            <a:picLocks noChangeAspect="1"/>
          </p:cNvPicPr>
          <p:nvPr/>
        </p:nvPicPr>
        <p:blipFill>
          <a:blip r:embed="rId5"/>
          <a:stretch>
            <a:fillRect/>
          </a:stretch>
        </p:blipFill>
        <p:spPr>
          <a:xfrm>
            <a:off x="646390" y="3032165"/>
            <a:ext cx="923449" cy="1477566"/>
          </a:xfrm>
          <a:prstGeom prst="rect">
            <a:avLst/>
          </a:prstGeom>
        </p:spPr>
      </p:pic>
      <p:sp>
        <p:nvSpPr>
          <p:cNvPr id="8" name="Text 3"/>
          <p:cNvSpPr/>
          <p:nvPr/>
        </p:nvSpPr>
        <p:spPr>
          <a:xfrm>
            <a:off x="1846778" y="3216831"/>
            <a:ext cx="2052161" cy="25658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Improved Accuracy</a:t>
            </a:r>
            <a:endParaRPr lang="en-US" sz="1600" dirty="0"/>
          </a:p>
        </p:txBody>
      </p:sp>
      <p:sp>
        <p:nvSpPr>
          <p:cNvPr id="9" name="Text 4"/>
          <p:cNvSpPr/>
          <p:nvPr/>
        </p:nvSpPr>
        <p:spPr>
          <a:xfrm>
            <a:off x="1846778" y="3584138"/>
            <a:ext cx="6650831" cy="590788"/>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Reduce errors, eliminate stock discrepancies, and ensure accurate inventory counts.</a:t>
            </a:r>
            <a:endParaRPr lang="en-US" sz="1450" dirty="0"/>
          </a:p>
        </p:txBody>
      </p:sp>
      <p:pic>
        <p:nvPicPr>
          <p:cNvPr id="10" name="Image 3" descr="preencoded.png"/>
          <p:cNvPicPr>
            <a:picLocks noChangeAspect="1"/>
          </p:cNvPicPr>
          <p:nvPr/>
        </p:nvPicPr>
        <p:blipFill>
          <a:blip r:embed="rId6"/>
          <a:stretch>
            <a:fillRect/>
          </a:stretch>
        </p:blipFill>
        <p:spPr>
          <a:xfrm>
            <a:off x="646390" y="4509730"/>
            <a:ext cx="923449" cy="1477566"/>
          </a:xfrm>
          <a:prstGeom prst="rect">
            <a:avLst/>
          </a:prstGeom>
        </p:spPr>
      </p:pic>
      <p:sp>
        <p:nvSpPr>
          <p:cNvPr id="11" name="Text 5"/>
          <p:cNvSpPr/>
          <p:nvPr/>
        </p:nvSpPr>
        <p:spPr>
          <a:xfrm>
            <a:off x="1846778" y="4694396"/>
            <a:ext cx="2629376" cy="25658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Enhanced Decision-Making</a:t>
            </a:r>
            <a:endParaRPr lang="en-US" sz="1600" dirty="0"/>
          </a:p>
        </p:txBody>
      </p:sp>
      <p:sp>
        <p:nvSpPr>
          <p:cNvPr id="12" name="Text 6"/>
          <p:cNvSpPr/>
          <p:nvPr/>
        </p:nvSpPr>
        <p:spPr>
          <a:xfrm>
            <a:off x="1846778" y="5061704"/>
            <a:ext cx="6650831" cy="590788"/>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Gain real-time insights into stock levels, sales trends, and customer behavior for informed decisions.</a:t>
            </a:r>
            <a:endParaRPr lang="en-US" sz="1450" dirty="0"/>
          </a:p>
        </p:txBody>
      </p:sp>
      <p:pic>
        <p:nvPicPr>
          <p:cNvPr id="13" name="Image 4" descr="preencoded.png"/>
          <p:cNvPicPr>
            <a:picLocks noChangeAspect="1"/>
          </p:cNvPicPr>
          <p:nvPr/>
        </p:nvPicPr>
        <p:blipFill>
          <a:blip r:embed="rId7"/>
          <a:stretch>
            <a:fillRect/>
          </a:stretch>
        </p:blipFill>
        <p:spPr>
          <a:xfrm>
            <a:off x="646390" y="5987296"/>
            <a:ext cx="923449" cy="1477566"/>
          </a:xfrm>
          <a:prstGeom prst="rect">
            <a:avLst/>
          </a:prstGeom>
        </p:spPr>
      </p:pic>
      <p:sp>
        <p:nvSpPr>
          <p:cNvPr id="14" name="Text 7"/>
          <p:cNvSpPr/>
          <p:nvPr/>
        </p:nvSpPr>
        <p:spPr>
          <a:xfrm>
            <a:off x="1846778" y="6171962"/>
            <a:ext cx="2164080" cy="25658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Increased Profitability</a:t>
            </a:r>
            <a:endParaRPr lang="en-US" sz="1600" dirty="0"/>
          </a:p>
        </p:txBody>
      </p:sp>
      <p:sp>
        <p:nvSpPr>
          <p:cNvPr id="15" name="Text 8"/>
          <p:cNvSpPr/>
          <p:nvPr/>
        </p:nvSpPr>
        <p:spPr>
          <a:xfrm>
            <a:off x="1846778" y="6539270"/>
            <a:ext cx="6650831" cy="590788"/>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Optimize inventory levels, reduce waste, and enhance customer satisfaction, driving revenue growth.</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339709"/>
            <a:ext cx="9370814"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Next Steps: Empowering Your Future</a:t>
            </a:r>
            <a:endParaRPr lang="en-US" sz="4300" dirty="0"/>
          </a:p>
        </p:txBody>
      </p:sp>
      <p:sp>
        <p:nvSpPr>
          <p:cNvPr id="4" name="Text 1"/>
          <p:cNvSpPr/>
          <p:nvPr/>
        </p:nvSpPr>
        <p:spPr>
          <a:xfrm>
            <a:off x="864037" y="5395793"/>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We are confident that our Inventory Management System can revolutionize your store's operations and help you achieve your business goals. Take the first step towards a more efficient and profitable future by contacting us today to schedule a demonstration and learn more about how we can tailor our system to your specific needs. We look forward to partnering with you in your journey towards success.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Words>
  <Application>Microsoft Office PowerPoint</Application>
  <PresentationFormat>Custom</PresentationFormat>
  <Paragraphs>56</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Barlow Bold</vt:lpstr>
      <vt:lpstr>Spline Sans Bold</vt:lpstr>
      <vt:lpstr>Arial</vt:lpstr>
      <vt:lpstr>Calibri</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Jerry Yao Deku</cp:lastModifiedBy>
  <cp:revision>2</cp:revision>
  <dcterms:created xsi:type="dcterms:W3CDTF">2024-12-11T03:25:19Z</dcterms:created>
  <dcterms:modified xsi:type="dcterms:W3CDTF">2024-12-11T03:34:24Z</dcterms:modified>
</cp:coreProperties>
</file>